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38"/>
  </p:notesMasterIdLst>
  <p:sldIdLst>
    <p:sldId id="256" r:id="rId2"/>
    <p:sldId id="257" r:id="rId3"/>
    <p:sldId id="258" r:id="rId4"/>
    <p:sldId id="280" r:id="rId5"/>
    <p:sldId id="266" r:id="rId6"/>
    <p:sldId id="268" r:id="rId7"/>
    <p:sldId id="267" r:id="rId8"/>
    <p:sldId id="259" r:id="rId9"/>
    <p:sldId id="281" r:id="rId10"/>
    <p:sldId id="271" r:id="rId11"/>
    <p:sldId id="272" r:id="rId12"/>
    <p:sldId id="270" r:id="rId13"/>
    <p:sldId id="269" r:id="rId14"/>
    <p:sldId id="260" r:id="rId15"/>
    <p:sldId id="290" r:id="rId16"/>
    <p:sldId id="274" r:id="rId17"/>
    <p:sldId id="291" r:id="rId18"/>
    <p:sldId id="261" r:id="rId19"/>
    <p:sldId id="262" r:id="rId20"/>
    <p:sldId id="277" r:id="rId21"/>
    <p:sldId id="278" r:id="rId22"/>
    <p:sldId id="273" r:id="rId23"/>
    <p:sldId id="285" r:id="rId24"/>
    <p:sldId id="288" r:id="rId25"/>
    <p:sldId id="289" r:id="rId26"/>
    <p:sldId id="263" r:id="rId27"/>
    <p:sldId id="282" r:id="rId28"/>
    <p:sldId id="292" r:id="rId29"/>
    <p:sldId id="264" r:id="rId30"/>
    <p:sldId id="283" r:id="rId31"/>
    <p:sldId id="265" r:id="rId32"/>
    <p:sldId id="284" r:id="rId33"/>
    <p:sldId id="286" r:id="rId34"/>
    <p:sldId id="275" r:id="rId35"/>
    <p:sldId id="279" r:id="rId36"/>
    <p:sldId id="276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535" autoAdjust="0"/>
  </p:normalViewPr>
  <p:slideViewPr>
    <p:cSldViewPr snapToGrid="0">
      <p:cViewPr varScale="1">
        <p:scale>
          <a:sx n="94" d="100"/>
          <a:sy n="94" d="100"/>
        </p:scale>
        <p:origin x="10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563EE-9698-48B9-8193-2AB98E10C81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487D8-E300-4813-A3C0-88AB36B31A0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474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1 millions de fois moins de</a:t>
            </a:r>
            <a:r>
              <a:rPr lang="fr-CA" baseline="0" smtClean="0"/>
              <a:t> ram</a:t>
            </a:r>
          </a:p>
          <a:p>
            <a:r>
              <a:rPr lang="fr-CA" baseline="0" smtClean="0"/>
              <a:t>250x moins rapide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5272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Faire un dessin</a:t>
            </a:r>
            <a:r>
              <a:rPr lang="fr-CA" smtClean="0"/>
              <a:t>!</a:t>
            </a:r>
          </a:p>
          <a:p>
            <a:endParaRPr lang="fr-CA" smtClean="0"/>
          </a:p>
          <a:p>
            <a:r>
              <a:rPr lang="fr-CA" smtClean="0"/>
              <a:t>Hiérarchie de concepts </a:t>
            </a:r>
            <a:r>
              <a:rPr lang="fr-CA" smtClean="0">
                <a:sym typeface="Wingdings" panose="05000000000000000000" pitchFamily="2" charset="2"/>
              </a:rPr>
              <a:t> onthologie!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5090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9954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http://www.criticalcommons.org/Members/ccManager/clips/timeMachineDatabaseDestruction.mp4/view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27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5092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faire un dessin!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33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8181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capteurs:</a:t>
            </a:r>
            <a:br>
              <a:rPr lang="fr-CA" smtClean="0"/>
            </a:br>
            <a:r>
              <a:rPr lang="fr-CA" smtClean="0"/>
              <a:t>- luminosité</a:t>
            </a:r>
          </a:p>
          <a:p>
            <a:pPr marL="171450" indent="-171450">
              <a:buFontTx/>
              <a:buChar char="-"/>
            </a:pPr>
            <a:r>
              <a:rPr lang="fr-CA" smtClean="0"/>
              <a:t>pression</a:t>
            </a:r>
          </a:p>
          <a:p>
            <a:pPr marL="171450" indent="-171450">
              <a:buFontTx/>
              <a:buChar char="-"/>
            </a:pPr>
            <a:r>
              <a:rPr lang="fr-CA" smtClean="0"/>
              <a:t>mouvement</a:t>
            </a:r>
          </a:p>
          <a:p>
            <a:pPr marL="171450" indent="-171450">
              <a:buFontTx/>
              <a:buChar char="-"/>
            </a:pPr>
            <a:r>
              <a:rPr lang="fr-CA" smtClean="0"/>
              <a:t>débit eau/électrique/air/…</a:t>
            </a:r>
          </a:p>
          <a:p>
            <a:pPr marL="171450" indent="-171450">
              <a:buFontTx/>
              <a:buChar char="-"/>
            </a:pPr>
            <a:endParaRPr lang="fr-CA" smtClean="0"/>
          </a:p>
          <a:p>
            <a:pPr marL="0" indent="0">
              <a:buFontTx/>
              <a:buNone/>
            </a:pPr>
            <a:r>
              <a:rPr lang="fr-CA" smtClean="0"/>
              <a:t>effecteurs:</a:t>
            </a:r>
          </a:p>
          <a:p>
            <a:pPr marL="171450" indent="-171450">
              <a:buFontTx/>
              <a:buChar char="-"/>
            </a:pPr>
            <a:r>
              <a:rPr lang="fr-CA" smtClean="0"/>
              <a:t>moteurs</a:t>
            </a:r>
          </a:p>
          <a:p>
            <a:pPr marL="171450" indent="-171450">
              <a:buFontTx/>
              <a:buChar char="-"/>
            </a:pPr>
            <a:r>
              <a:rPr lang="fr-CA" smtClean="0"/>
              <a:t>lumières</a:t>
            </a:r>
          </a:p>
          <a:p>
            <a:pPr marL="171450" indent="-171450">
              <a:buFontTx/>
              <a:buChar char="-"/>
            </a:pPr>
            <a:r>
              <a:rPr lang="fr-CA" smtClean="0"/>
              <a:t>son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6096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mtClean="0"/>
              <a:t>Amazon Echo, Google Home, Fitbit</a:t>
            </a:r>
          </a:p>
          <a:p>
            <a:r>
              <a:rPr lang="fr-CA" smtClean="0"/>
              <a:t/>
            </a:r>
            <a:br>
              <a:rPr lang="fr-CA" smtClean="0"/>
            </a:br>
            <a:r>
              <a:rPr lang="fr-CA" smtClean="0"/>
              <a:t>entreprise </a:t>
            </a:r>
            <a:r>
              <a:rPr lang="fr-CA"/>
              <a:t>4.0, c'est aussi ca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5516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https://networkdirection.net/articles/network-theory/osimodel/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8665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https://oregonhistoryproject.org/articles/historical-records/baker-city-telephone-operators-c-1910/#.XcGrYNVOmUk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8967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40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https://www.boredpanda.com/ugly-sculptures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5021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https://www.globosurfer.com/best-waterproof-walkie-talkies/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9477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Faire un dessin au tableau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098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3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164796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203421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798623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627463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113609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C096-7509-44E1-8314-2D4EAAC89201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601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256A-3539-45CE-A9AE-BA8D1D4E8A11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872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C5D2-C620-4CE9-91F0-AF50BA3A1B5E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824AAF76-9F39-485C-887E-0521FF3B726B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44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346F-7938-451E-AA39-A0125CE30C84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316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6B34-03FE-4A9F-B89B-C1EB1D386EB9}" type="datetime1">
              <a:rPr lang="fr-CA" smtClean="0"/>
              <a:t>2019-11-27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466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9CFB-8F74-48CE-8EB4-1197E51EFDBB}" type="datetime1">
              <a:rPr lang="fr-CA" smtClean="0"/>
              <a:t>2019-11-27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109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B373-0625-4586-89BF-AE3A14FA3E46}" type="datetime1">
              <a:rPr lang="fr-CA" smtClean="0"/>
              <a:t>2019-11-27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531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B652-EA6B-47E3-87FA-9259718FEE2A}" type="datetime1">
              <a:rPr lang="fr-CA" smtClean="0"/>
              <a:t>2019-11-27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679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32D-684C-4C12-AE4B-2BC0161FBD52}" type="datetime1">
              <a:rPr lang="fr-CA" smtClean="0"/>
              <a:t>2019-11-27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285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46DD-E402-401E-8BCE-1C647B274435}" type="datetime1">
              <a:rPr lang="fr-CA" smtClean="0"/>
              <a:t>2019-11-27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142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EC29B-7F86-414E-A07A-3C084670673C}" type="datetime1">
              <a:rPr lang="fr-CA" smtClean="0"/>
              <a:t>2019-11-27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4AAF76-9F39-485C-887E-0521FF3B726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70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fttt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Communication entre objets intelligents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Frédéric Bergeron</a:t>
            </a:r>
          </a:p>
          <a:p>
            <a:r>
              <a:rPr lang="fr-CA" dirty="0"/>
              <a:t>Étudiant au doctorat au laboratoire </a:t>
            </a:r>
            <a:r>
              <a:rPr lang="fr-CA" dirty="0" err="1"/>
              <a:t>Domus</a:t>
            </a:r>
            <a:endParaRPr lang="fr-CA" dirty="0"/>
          </a:p>
          <a:p>
            <a:r>
              <a:rPr lang="fr-CA" dirty="0"/>
              <a:t>Supervisé par Sylvain Giroux, Kevin Bouchard et Sébastien </a:t>
            </a:r>
            <a:r>
              <a:rPr lang="fr-CA" dirty="0" err="1"/>
              <a:t>Gaboury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094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Principes généraux</a:t>
            </a:r>
          </a:p>
          <a:p>
            <a:endParaRPr lang="fr-CA"/>
          </a:p>
          <a:p>
            <a:pPr lvl="1"/>
            <a:r>
              <a:rPr lang="fr-CA"/>
              <a:t>Communication filaire</a:t>
            </a:r>
          </a:p>
          <a:p>
            <a:pPr lvl="2"/>
            <a:r>
              <a:rPr lang="fr-CA"/>
              <a:t>Le message part d'une carte réseau</a:t>
            </a:r>
          </a:p>
          <a:p>
            <a:pPr lvl="2"/>
            <a:r>
              <a:rPr lang="fr-CA"/>
              <a:t>Le message aboutit éventuellement à un commutateur réseau (network switch)</a:t>
            </a:r>
          </a:p>
          <a:p>
            <a:pPr lvl="2"/>
            <a:r>
              <a:rPr lang="fr-CA"/>
              <a:t>Le commutateur lit l'adresse et transmet de message sur le bon fil</a:t>
            </a:r>
          </a:p>
          <a:p>
            <a:pPr lvl="2"/>
            <a:r>
              <a:rPr lang="fr-CA"/>
              <a:t>Le message arrive éventuellement sur une carte réseau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10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953" y="1164566"/>
            <a:ext cx="3771734" cy="22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3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Principes généraux</a:t>
            </a:r>
          </a:p>
          <a:p>
            <a:endParaRPr lang="fr-CA" dirty="0"/>
          </a:p>
          <a:p>
            <a:pPr lvl="1"/>
            <a:r>
              <a:rPr lang="fr-CA" dirty="0"/>
              <a:t>Communication sans-fil</a:t>
            </a:r>
          </a:p>
          <a:p>
            <a:pPr lvl="2"/>
            <a:r>
              <a:rPr lang="fr-CA" dirty="0"/>
              <a:t>Le message part d'une carte réseau sans fil</a:t>
            </a:r>
          </a:p>
          <a:p>
            <a:pPr lvl="2"/>
            <a:r>
              <a:rPr lang="fr-CA" dirty="0"/>
              <a:t>Un antenne diffuse le message</a:t>
            </a:r>
          </a:p>
          <a:p>
            <a:pPr lvl="2"/>
            <a:r>
              <a:rPr lang="fr-CA" dirty="0"/>
              <a:t>Le message aboutit éventuellement à l'antenne d'un routeur </a:t>
            </a:r>
            <a:r>
              <a:rPr lang="fr-CA"/>
              <a:t>sans </a:t>
            </a:r>
            <a:r>
              <a:rPr lang="fr-CA" smtClean="0"/>
              <a:t>fil</a:t>
            </a:r>
          </a:p>
          <a:p>
            <a:pPr lvl="3"/>
            <a:r>
              <a:rPr lang="fr-CA" smtClean="0"/>
              <a:t>Puis la communication devient filaire</a:t>
            </a:r>
            <a:endParaRPr lang="fr-CA" dirty="0"/>
          </a:p>
          <a:p>
            <a:pPr lvl="2"/>
            <a:endParaRPr lang="fr-CA" dirty="0"/>
          </a:p>
          <a:p>
            <a:pPr lvl="2"/>
            <a:r>
              <a:rPr lang="fr-CA" sz="1600" b="1" dirty="0">
                <a:solidFill>
                  <a:schemeClr val="accent5"/>
                </a:solidFill>
              </a:rPr>
              <a:t>Tous</a:t>
            </a:r>
            <a:r>
              <a:rPr lang="fr-CA" dirty="0"/>
              <a:t> les appareils à portée reçoivent aussi le message sur leur antenne</a:t>
            </a:r>
          </a:p>
          <a:p>
            <a:pPr lvl="3"/>
            <a:r>
              <a:rPr lang="fr-CA" dirty="0"/>
              <a:t>Mais </a:t>
            </a:r>
            <a:r>
              <a:rPr lang="fr-CA"/>
              <a:t>le </a:t>
            </a:r>
            <a:r>
              <a:rPr lang="fr-CA" smtClean="0"/>
              <a:t>détruisent </a:t>
            </a:r>
            <a:r>
              <a:rPr lang="fr-CA" dirty="0"/>
              <a:t>si l'adresse de destination n'est pas la leur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11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218" y="301543"/>
            <a:ext cx="5084570" cy="371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2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Principes généraux</a:t>
            </a:r>
          </a:p>
          <a:p>
            <a:r>
              <a:rPr lang="fr-CA"/>
              <a:t>Communication point à point</a:t>
            </a:r>
          </a:p>
          <a:p>
            <a:pPr lvl="1"/>
            <a:r>
              <a:rPr lang="fr-CA"/>
              <a:t>ex: Téléphone</a:t>
            </a:r>
          </a:p>
          <a:p>
            <a:pPr lvl="1"/>
            <a:endParaRPr lang="fr-CA"/>
          </a:p>
          <a:p>
            <a:pPr lvl="1"/>
            <a:r>
              <a:rPr lang="fr-CA"/>
              <a:t>On utilise une adresse </a:t>
            </a:r>
            <a:r>
              <a:rPr lang="fr-CA" smtClean="0"/>
              <a:t>absolue</a:t>
            </a:r>
          </a:p>
          <a:p>
            <a:pPr lvl="2"/>
            <a:r>
              <a:rPr lang="fr-CA" smtClean="0"/>
              <a:t>Typiquement une adresse IP et un </a:t>
            </a:r>
            <a:r>
              <a:rPr lang="fr-CA" smtClean="0"/>
              <a:t>numéro de port </a:t>
            </a:r>
            <a:r>
              <a:rPr lang="fr-CA" smtClean="0"/>
              <a:t>UDP/TCP</a:t>
            </a:r>
            <a:endParaRPr lang="fr-CA"/>
          </a:p>
          <a:p>
            <a:pPr lvl="1"/>
            <a:r>
              <a:rPr lang="fr-CA" smtClean="0"/>
              <a:t>Les protocoles des premiers niveaux s'occupent </a:t>
            </a:r>
            <a:r>
              <a:rPr lang="fr-CA"/>
              <a:t>de tout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12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76" y="542717"/>
            <a:ext cx="4944374" cy="33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7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Principes généraux</a:t>
            </a:r>
          </a:p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Communication point à point</a:t>
            </a:r>
          </a:p>
          <a:p>
            <a:r>
              <a:rPr lang="fr-CA" dirty="0"/>
              <a:t>Communication par sujet</a:t>
            </a:r>
          </a:p>
          <a:p>
            <a:pPr lvl="1"/>
            <a:r>
              <a:rPr lang="fr-CA" dirty="0"/>
              <a:t>ex: Journaux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On utilise une adresse partielle et/ou</a:t>
            </a:r>
          </a:p>
          <a:p>
            <a:pPr lvl="1"/>
            <a:r>
              <a:rPr lang="fr-CA" dirty="0"/>
              <a:t>Un protocole logiciel s'occupe ensuite de déterminer à qui le message s'adresse</a:t>
            </a:r>
          </a:p>
          <a:p>
            <a:pPr lvl="2"/>
            <a:r>
              <a:rPr lang="fr-CA" dirty="0"/>
              <a:t>On envoie un message en mode point à point à </a:t>
            </a:r>
            <a:r>
              <a:rPr lang="fr-CA"/>
              <a:t>un </a:t>
            </a:r>
            <a:r>
              <a:rPr lang="fr-CA" smtClean="0"/>
              <a:t>courtier</a:t>
            </a:r>
            <a:endParaRPr lang="fr-CA" dirty="0"/>
          </a:p>
          <a:p>
            <a:pPr lvl="2"/>
            <a:r>
              <a:rPr lang="fr-CA" smtClean="0"/>
              <a:t>Le courtier </a:t>
            </a:r>
            <a:r>
              <a:rPr lang="fr-CA" dirty="0"/>
              <a:t>envoie un message point à point à </a:t>
            </a:r>
            <a:r>
              <a:rPr lang="fr-CA"/>
              <a:t>chaque </a:t>
            </a:r>
            <a:r>
              <a:rPr lang="fr-CA" smtClean="0"/>
              <a:t>destinataire préalablement </a:t>
            </a:r>
            <a:r>
              <a:rPr lang="fr-CA" smtClean="0"/>
              <a:t>inscrit</a:t>
            </a:r>
          </a:p>
          <a:p>
            <a:pPr lvl="1"/>
            <a:r>
              <a:rPr lang="fr-CA" smtClean="0"/>
              <a:t>Ex: MQTT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573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D'autres formes de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Communiquer à tous et à personne à la fois</a:t>
            </a:r>
          </a:p>
          <a:p>
            <a:pPr lvl="1"/>
            <a:r>
              <a:rPr lang="fr-CA"/>
              <a:t>ex: </a:t>
            </a:r>
            <a:r>
              <a:rPr lang="fr-CA" smtClean="0"/>
              <a:t>Blog</a:t>
            </a:r>
          </a:p>
          <a:p>
            <a:pPr lvl="1"/>
            <a:r>
              <a:rPr lang="fr-CA" smtClean="0"/>
              <a:t>ex: Art</a:t>
            </a:r>
            <a:endParaRPr lang="fr-CA"/>
          </a:p>
          <a:p>
            <a:pPr lvl="1"/>
            <a:endParaRPr lang="fr-CA"/>
          </a:p>
          <a:p>
            <a:endParaRPr lang="fr-CA"/>
          </a:p>
          <a:p>
            <a:pPr marL="0" indent="0">
              <a:buNone/>
            </a:pP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14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582" y="1530669"/>
            <a:ext cx="4808647" cy="413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D'autres formes de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Communiquer à tous et à personne à la fois</a:t>
            </a:r>
          </a:p>
          <a:p>
            <a:pPr lvl="1"/>
            <a:endParaRPr lang="fr-CA"/>
          </a:p>
          <a:p>
            <a:r>
              <a:rPr lang="fr-CA"/>
              <a:t>Communiquer sur une certaine distance</a:t>
            </a:r>
          </a:p>
          <a:p>
            <a:pPr lvl="1"/>
            <a:r>
              <a:rPr lang="fr-CA"/>
              <a:t>ex: Walkie-Talkie</a:t>
            </a:r>
          </a:p>
          <a:p>
            <a:endParaRPr lang="fr-CA"/>
          </a:p>
          <a:p>
            <a:pPr marL="0" indent="0">
              <a:buNone/>
            </a:pP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15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87" y="1930400"/>
            <a:ext cx="5459934" cy="3146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70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Une nouvelle forme </a:t>
            </a:r>
            <a:r>
              <a:rPr lang="fr-CA" smtClean="0"/>
              <a:t>de communication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" indent="0">
              <a:buNone/>
            </a:pPr>
            <a:r>
              <a:rPr lang="fr-CA"/>
              <a:t>Idée générale:</a:t>
            </a:r>
          </a:p>
          <a:p>
            <a:endParaRPr lang="fr-CA"/>
          </a:p>
          <a:p>
            <a:endParaRPr lang="fr-CA"/>
          </a:p>
          <a:p>
            <a:endParaRPr lang="fr-CA"/>
          </a:p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EA72-815C-42A8-835E-7D573E9B808F}" type="slidenum">
              <a:rPr lang="fr-CA" smtClean="0"/>
              <a:t>16</a:t>
            </a:fld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3249632" y="2041546"/>
            <a:ext cx="5675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>
                <a:solidFill>
                  <a:schemeClr val="accent4"/>
                </a:solidFill>
              </a:rPr>
              <a:t>Faire en sorte que chaque participant d'un système ne possède que l'information pertinente en tout temps</a:t>
            </a:r>
          </a:p>
          <a:p>
            <a:pPr algn="ctr"/>
            <a:endParaRPr lang="fr-CA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2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Une nouvelle forme </a:t>
            </a:r>
            <a:r>
              <a:rPr lang="fr-CA" smtClean="0"/>
              <a:t>de communication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" indent="0">
              <a:buNone/>
            </a:pPr>
            <a:r>
              <a:rPr lang="fr-CA"/>
              <a:t>Idée générale:</a:t>
            </a:r>
          </a:p>
          <a:p>
            <a:endParaRPr lang="fr-CA"/>
          </a:p>
          <a:p>
            <a:endParaRPr lang="fr-CA"/>
          </a:p>
          <a:p>
            <a:endParaRPr lang="fr-CA"/>
          </a:p>
          <a:p>
            <a:endParaRPr lang="fr-CA"/>
          </a:p>
          <a:p>
            <a:pPr marL="25717" indent="0">
              <a:buNone/>
            </a:pPr>
            <a:r>
              <a:rPr lang="fr-CA"/>
              <a:t>Hypothèse générale: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EA72-815C-42A8-835E-7D573E9B808F}" type="slidenum">
              <a:rPr lang="fr-CA" smtClean="0"/>
              <a:t>17</a:t>
            </a:fld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3249632" y="2041546"/>
            <a:ext cx="5675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>
                <a:solidFill>
                  <a:schemeClr val="accent4"/>
                </a:solidFill>
              </a:rPr>
              <a:t>Faire en sorte que chaque participant d'un système ne possède que l'information pertinente en tout temps</a:t>
            </a:r>
          </a:p>
          <a:p>
            <a:pPr algn="ctr"/>
            <a:endParaRPr lang="fr-CA">
              <a:solidFill>
                <a:schemeClr val="accent4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10384" y="4078404"/>
            <a:ext cx="515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>
                <a:solidFill>
                  <a:schemeClr val="accent4"/>
                </a:solidFill>
              </a:rPr>
              <a:t>L'émetteur d'un message est le mieux placé pour savoir où le message est valide et pour combien de temps</a:t>
            </a:r>
          </a:p>
          <a:p>
            <a:pPr algn="ctr"/>
            <a:endParaRPr lang="fr-CA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7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Une nouvelle forme de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Caractéristiques</a:t>
            </a:r>
          </a:p>
          <a:p>
            <a:pPr lvl="1"/>
            <a:r>
              <a:rPr lang="fr-CA"/>
              <a:t>Aucun destinataire (broadcast)</a:t>
            </a:r>
          </a:p>
          <a:p>
            <a:pPr lvl="1"/>
            <a:r>
              <a:rPr lang="fr-CA"/>
              <a:t>Portée physique aux messages</a:t>
            </a:r>
          </a:p>
          <a:p>
            <a:pPr lvl="1"/>
            <a:r>
              <a:rPr lang="fr-CA"/>
              <a:t>Limitation temporelle des messages</a:t>
            </a:r>
          </a:p>
          <a:p>
            <a:pPr lvl="1"/>
            <a:endParaRPr lang="fr-CA"/>
          </a:p>
          <a:p>
            <a:r>
              <a:rPr lang="fr-CA">
                <a:solidFill>
                  <a:schemeClr val="accent5"/>
                </a:solidFill>
              </a:rPr>
              <a:t>Bounded Message Protocol (BMP)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316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physique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Portée mesurable</a:t>
            </a:r>
          </a:p>
          <a:p>
            <a:pPr lvl="1"/>
            <a:r>
              <a:rPr lang="fr-CA"/>
              <a:t>Situer </a:t>
            </a:r>
            <a:r>
              <a:rPr lang="fr-CA">
                <a:solidFill>
                  <a:schemeClr val="accent5"/>
                </a:solidFill>
              </a:rPr>
              <a:t>l'origine</a:t>
            </a:r>
            <a:r>
              <a:rPr lang="fr-CA"/>
              <a:t> dans un système de coordonnée (ex: Latitude/Longitude)</a:t>
            </a:r>
          </a:p>
          <a:p>
            <a:pPr lvl="1"/>
            <a:r>
              <a:rPr lang="fr-CA"/>
              <a:t>Exprimer la distance dans une unité de mesure (ex: Mètre)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257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Plan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  <a:p>
            <a:r>
              <a:rPr lang="fr-CA"/>
              <a:t>Actuellement, la communication</a:t>
            </a:r>
          </a:p>
          <a:p>
            <a:r>
              <a:rPr lang="fr-CA"/>
              <a:t>Une nouvelle forme de communication: BMP</a:t>
            </a:r>
          </a:p>
          <a:p>
            <a:r>
              <a:rPr lang="fr-CA"/>
              <a:t>Application: intersection </a:t>
            </a:r>
            <a:r>
              <a:rPr lang="fr-CA" smtClean="0"/>
              <a:t>intelligente</a:t>
            </a:r>
          </a:p>
          <a:p>
            <a:r>
              <a:rPr lang="fr-CA" smtClean="0"/>
              <a:t>Application: ciblage inversé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211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physique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Portée mesurable</a:t>
            </a:r>
          </a:p>
          <a:p>
            <a:r>
              <a:rPr lang="fr-CA"/>
              <a:t>Portée conceptuelle</a:t>
            </a:r>
          </a:p>
          <a:p>
            <a:pPr lvl="1"/>
            <a:r>
              <a:rPr lang="fr-CA"/>
              <a:t>Parfois un rayon décrit mal une configuration physique</a:t>
            </a:r>
          </a:p>
          <a:p>
            <a:pPr lvl="1"/>
            <a:r>
              <a:rPr lang="fr-CA"/>
              <a:t>On remplace l'origine et la distance par un concept physique</a:t>
            </a:r>
          </a:p>
          <a:p>
            <a:pPr marL="457200" lvl="1" indent="0">
              <a:buNone/>
            </a:pPr>
            <a:r>
              <a:rPr lang="fr-CA"/>
              <a:t>    (ex: Du salon vers la cuisine)</a:t>
            </a:r>
          </a:p>
          <a:p>
            <a:pPr lvl="1"/>
            <a:r>
              <a:rPr lang="fr-CA"/>
              <a:t>Un mot plutôt qu'un chiffre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602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temporelle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L'information est volatile</a:t>
            </a:r>
          </a:p>
          <a:p>
            <a:pPr lvl="1"/>
            <a:r>
              <a:rPr lang="fr-CA" dirty="0"/>
              <a:t>Un capteur donne périodiquement une nouvelle lecture</a:t>
            </a:r>
          </a:p>
          <a:p>
            <a:pPr lvl="1"/>
            <a:r>
              <a:rPr lang="fr-CA" dirty="0"/>
              <a:t>Un événement planifié finit par se produire</a:t>
            </a:r>
          </a:p>
          <a:p>
            <a:pPr lvl="1"/>
            <a:r>
              <a:rPr lang="fr-CA" dirty="0"/>
              <a:t>L'environnement change</a:t>
            </a:r>
          </a:p>
          <a:p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277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temporelle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L'information est volatile</a:t>
            </a:r>
          </a:p>
          <a:p>
            <a:r>
              <a:rPr lang="fr-CA"/>
              <a:t>Définir pendant combien de temps le message devrait être conservé</a:t>
            </a:r>
          </a:p>
          <a:p>
            <a:pPr lvl="1"/>
            <a:r>
              <a:rPr lang="fr-CA"/>
              <a:t>Capacité à oublier</a:t>
            </a:r>
          </a:p>
          <a:p>
            <a:pPr lvl="1"/>
            <a:r>
              <a:rPr lang="fr-CA"/>
              <a:t>Fonctionner plus longtemps avec une mémoire limitée</a:t>
            </a:r>
          </a:p>
          <a:p>
            <a:pPr lvl="1"/>
            <a:r>
              <a:rPr lang="fr-CA"/>
              <a:t>Pas d'historique, juste l'actuel</a:t>
            </a:r>
          </a:p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766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BMP – Propagation 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mtClean="0"/>
              <a:t>Pas de routage, que du broadcast</a:t>
            </a:r>
          </a:p>
          <a:p>
            <a:r>
              <a:rPr lang="fr-CA" smtClean="0"/>
              <a:t>Comment éviter de saturer le médium?</a:t>
            </a:r>
          </a:p>
          <a:p>
            <a:r>
              <a:rPr lang="fr-CA" smtClean="0"/>
              <a:t>Comment prévenir le broadcast storm?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Frédéric Bergeron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150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BMP – Propagation 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Frédéric Bergeron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24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924" y="316370"/>
            <a:ext cx="4714076" cy="1053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9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BMP – Propagation 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Frédéric Bergeron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25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924" y="-4286110"/>
            <a:ext cx="4714076" cy="1053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21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Applications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Idéal pour les systèmes à base de </a:t>
            </a:r>
            <a:r>
              <a:rPr lang="fr-CA" smtClean="0"/>
              <a:t>règles</a:t>
            </a:r>
          </a:p>
          <a:p>
            <a:pPr lvl="1"/>
            <a:r>
              <a:rPr lang="fr-CA"/>
              <a:t>If this then that </a:t>
            </a:r>
            <a:r>
              <a:rPr lang="fr-CA">
                <a:hlinkClick r:id="rId3"/>
              </a:rPr>
              <a:t>https://ifttt.com</a:t>
            </a:r>
            <a:r>
              <a:rPr lang="fr-CA" smtClean="0">
                <a:hlinkClick r:id="rId3"/>
              </a:rPr>
              <a:t>/</a:t>
            </a:r>
            <a:r>
              <a:rPr lang="fr-CA" smtClean="0"/>
              <a:t> </a:t>
            </a:r>
            <a:endParaRPr lang="fr-CA"/>
          </a:p>
          <a:p>
            <a:r>
              <a:rPr lang="fr-CA"/>
              <a:t>On reçoit de l'information générale, on analyse, on </a:t>
            </a:r>
            <a:r>
              <a:rPr lang="fr-CA" smtClean="0"/>
              <a:t>réagit</a:t>
            </a:r>
          </a:p>
          <a:p>
            <a:endParaRPr lang="fr-CA"/>
          </a:p>
          <a:p>
            <a:r>
              <a:rPr lang="fr-CA" smtClean="0"/>
              <a:t>Ex: Système de sécurité autonome pour la cuisinière du DOMUS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560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Applications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mtClean="0"/>
              <a:t>Systèmes </a:t>
            </a:r>
            <a:r>
              <a:rPr lang="fr-CA"/>
              <a:t>fortement découplés</a:t>
            </a:r>
          </a:p>
          <a:p>
            <a:pPr lvl="1"/>
            <a:r>
              <a:rPr lang="fr-CA"/>
              <a:t>Chaque participant est totalement indépendant</a:t>
            </a:r>
          </a:p>
          <a:p>
            <a:pPr lvl="1"/>
            <a:r>
              <a:rPr lang="fr-CA"/>
              <a:t>Les participants partent et arrivent n'importe quand, le seul impact </a:t>
            </a:r>
            <a:r>
              <a:rPr lang="fr-CA" smtClean="0"/>
              <a:t/>
            </a:r>
            <a:br>
              <a:rPr lang="fr-CA" smtClean="0"/>
            </a:br>
            <a:r>
              <a:rPr lang="fr-CA" smtClean="0"/>
              <a:t>sera </a:t>
            </a:r>
            <a:r>
              <a:rPr lang="fr-CA"/>
              <a:t>sur la disponibilité d'un type de </a:t>
            </a:r>
            <a:r>
              <a:rPr lang="fr-CA" smtClean="0"/>
              <a:t>donnée</a:t>
            </a:r>
            <a:endParaRPr lang="fr-CA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27</a:t>
            </a:fld>
            <a:endParaRPr lang="fr-CA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7693" y="878840"/>
            <a:ext cx="3575027" cy="463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Informatique autonome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mtClean="0"/>
              <a:t>Auto-optimisation</a:t>
            </a:r>
          </a:p>
          <a:p>
            <a:pPr lvl="1"/>
            <a:r>
              <a:rPr lang="fr-CA" smtClean="0"/>
              <a:t>Recherche autonome d'améliorations logicielles</a:t>
            </a:r>
            <a:endParaRPr lang="fr-CA"/>
          </a:p>
          <a:p>
            <a:r>
              <a:rPr lang="fr-CA" smtClean="0"/>
              <a:t>Auto-réparation</a:t>
            </a:r>
          </a:p>
          <a:p>
            <a:pPr lvl="1"/>
            <a:r>
              <a:rPr lang="fr-CA" smtClean="0"/>
              <a:t>Découverte et correction automatique des problèmes</a:t>
            </a:r>
            <a:endParaRPr lang="fr-CA"/>
          </a:p>
          <a:p>
            <a:r>
              <a:rPr lang="fr-CA" smtClean="0"/>
              <a:t>Auto-configuration</a:t>
            </a:r>
          </a:p>
          <a:p>
            <a:pPr lvl="1"/>
            <a:r>
              <a:rPr lang="fr-CA" smtClean="0"/>
              <a:t>Pas besoin d'humain pour se configurer</a:t>
            </a:r>
            <a:endParaRPr lang="fr-CA"/>
          </a:p>
          <a:p>
            <a:r>
              <a:rPr lang="fr-CA" smtClean="0"/>
              <a:t>Auto-protection</a:t>
            </a:r>
          </a:p>
          <a:p>
            <a:pPr lvl="1"/>
            <a:r>
              <a:rPr lang="fr-CA" smtClean="0"/>
              <a:t>Identification et défense autonome face aux attaques externes</a:t>
            </a:r>
            <a:endParaRPr lang="fr-CA"/>
          </a:p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Frédéric Bergeron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73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Cas d'étude: Intersection intelligente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Contexte: </a:t>
            </a:r>
          </a:p>
          <a:p>
            <a:pPr lvl="1"/>
            <a:r>
              <a:rPr lang="fr-CA" dirty="0"/>
              <a:t>Toutes les voitures peuvent communiquer</a:t>
            </a:r>
          </a:p>
          <a:p>
            <a:pPr lvl="1"/>
            <a:r>
              <a:rPr lang="fr-CA" dirty="0"/>
              <a:t>Tous les éléments de l'intersection </a:t>
            </a:r>
            <a:r>
              <a:rPr lang="fr-CA"/>
              <a:t>peuvent </a:t>
            </a:r>
            <a:r>
              <a:rPr lang="fr-CA" smtClean="0"/>
              <a:t>communiquer</a:t>
            </a:r>
          </a:p>
          <a:p>
            <a:pPr lvl="1"/>
            <a:r>
              <a:rPr lang="fr-CA" smtClean="0"/>
              <a:t>Les piétons peuvent joindre le réseau via des bornes</a:t>
            </a:r>
          </a:p>
          <a:p>
            <a:pPr lvl="1"/>
            <a:r>
              <a:rPr lang="fr-CA" smtClean="0"/>
              <a:t>Les voitures sont autonomes</a:t>
            </a:r>
            <a:endParaRPr lang="fr-CA" dirty="0"/>
          </a:p>
          <a:p>
            <a:endParaRPr lang="fr-CA" smtClean="0"/>
          </a:p>
          <a:p>
            <a:r>
              <a:rPr lang="fr-CA" smtClean="0"/>
              <a:t>On a donc une communication possible entre </a:t>
            </a:r>
            <a:r>
              <a:rPr lang="fr-CA" smtClean="0">
                <a:solidFill>
                  <a:schemeClr val="accent5"/>
                </a:solidFill>
              </a:rPr>
              <a:t>tous</a:t>
            </a:r>
            <a:r>
              <a:rPr lang="fr-CA" smtClean="0"/>
              <a:t>!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29</a:t>
            </a:fld>
            <a:endParaRPr lang="fr-CA"/>
          </a:p>
        </p:txBody>
      </p:sp>
      <p:pic>
        <p:nvPicPr>
          <p:cNvPr id="6" name="Picture 2" descr="Image result for intersection lig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4946" y="1602545"/>
            <a:ext cx="3896215" cy="302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86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Que sont-ils?</a:t>
            </a:r>
          </a:p>
          <a:p>
            <a:endParaRPr lang="fr-CA"/>
          </a:p>
          <a:p>
            <a:pPr lvl="1"/>
            <a:r>
              <a:rPr lang="fr-CA"/>
              <a:t>Des objets ayant actuellement une utilité</a:t>
            </a:r>
          </a:p>
          <a:p>
            <a:pPr lvl="1"/>
            <a:r>
              <a:rPr lang="fr-CA"/>
              <a:t>Des objets de notre quotidien</a:t>
            </a:r>
          </a:p>
          <a:p>
            <a:pPr lvl="1"/>
            <a:endParaRPr lang="fr-CA"/>
          </a:p>
          <a:p>
            <a:pPr marL="457200" lvl="1" indent="0">
              <a:buNone/>
            </a:pP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3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401" y="2591390"/>
            <a:ext cx="1619048" cy="161904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6096" y="2096748"/>
            <a:ext cx="1830168" cy="260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4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Cas d'étude: Intersection intelligente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  <a:p>
            <a:r>
              <a:rPr lang="fr-CA" dirty="0"/>
              <a:t>Hypothèse: BMP suffit à faire </a:t>
            </a:r>
            <a:r>
              <a:rPr lang="fr-CA"/>
              <a:t>fonctionner </a:t>
            </a:r>
            <a:r>
              <a:rPr lang="fr-CA" smtClean="0"/>
              <a:t>l'intersection</a:t>
            </a:r>
            <a:endParaRPr lang="fr-CA" dirty="0"/>
          </a:p>
          <a:p>
            <a:pPr lvl="1"/>
            <a:r>
              <a:rPr lang="fr-CA" dirty="0"/>
              <a:t>Plus encore, on peut réduire l'infrastructure </a:t>
            </a:r>
            <a:r>
              <a:rPr lang="fr-CA"/>
              <a:t>physique</a:t>
            </a:r>
            <a:r>
              <a:rPr lang="fr-CA" smtClean="0"/>
              <a:t>!</a:t>
            </a:r>
          </a:p>
          <a:p>
            <a:pPr lvl="1"/>
            <a:endParaRPr lang="fr-CA"/>
          </a:p>
          <a:p>
            <a:r>
              <a:rPr lang="fr-CA" smtClean="0"/>
              <a:t>Plus besoin de feux de circulation</a:t>
            </a:r>
          </a:p>
          <a:p>
            <a:pPr lvl="1"/>
            <a:r>
              <a:rPr lang="fr-CA" smtClean="0"/>
              <a:t>Ils sont trop encombrants</a:t>
            </a:r>
          </a:p>
          <a:p>
            <a:pPr lvl="1"/>
            <a:r>
              <a:rPr lang="fr-CA" smtClean="0"/>
              <a:t>Sujets à la météo</a:t>
            </a:r>
          </a:p>
          <a:p>
            <a:pPr lvl="1"/>
            <a:r>
              <a:rPr lang="fr-CA" smtClean="0"/>
              <a:t>Pas toujours visibles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30</a:t>
            </a:fld>
            <a:endParaRPr lang="fr-CA"/>
          </a:p>
        </p:txBody>
      </p:sp>
      <p:pic>
        <p:nvPicPr>
          <p:cNvPr id="6" name="Picture 2" descr="Image result for intersection lig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4946" y="1602545"/>
            <a:ext cx="3896215" cy="302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34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Cas d'étude: Intersection intelligente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Expérimentation</a:t>
            </a:r>
          </a:p>
          <a:p>
            <a:pPr lvl="1"/>
            <a:r>
              <a:rPr lang="fr-CA" dirty="0"/>
              <a:t>Prototyper une intersection respectant le contexte au sein du DOMUS</a:t>
            </a:r>
          </a:p>
          <a:p>
            <a:pPr lvl="2"/>
            <a:r>
              <a:rPr lang="fr-CA" dirty="0"/>
              <a:t>Voitures téléguidées</a:t>
            </a:r>
          </a:p>
          <a:p>
            <a:pPr lvl="2"/>
            <a:r>
              <a:rPr lang="fr-CA" dirty="0"/>
              <a:t>Bandes </a:t>
            </a:r>
            <a:r>
              <a:rPr lang="fr-CA" dirty="0" err="1"/>
              <a:t>lunimeuses</a:t>
            </a:r>
            <a:endParaRPr lang="fr-CA" dirty="0"/>
          </a:p>
          <a:p>
            <a:pPr lvl="2"/>
            <a:r>
              <a:rPr lang="fr-CA" dirty="0"/>
              <a:t>Système de positionnement maison</a:t>
            </a:r>
          </a:p>
          <a:p>
            <a:pPr lvl="1"/>
            <a:r>
              <a:rPr lang="fr-CA" dirty="0"/>
              <a:t>Simuler une intersection dans un programme simulateur de </a:t>
            </a:r>
            <a:r>
              <a:rPr lang="fr-CA" dirty="0" err="1"/>
              <a:t>traffic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31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836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Cas d'étude: ciblage inversé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mtClean="0"/>
              <a:t>BMP n'a pas d'adressage</a:t>
            </a:r>
          </a:p>
          <a:p>
            <a:pPr lvl="1"/>
            <a:r>
              <a:rPr lang="fr-CA" smtClean="0"/>
              <a:t>Impossible de savoir si le message est reçu</a:t>
            </a:r>
          </a:p>
          <a:p>
            <a:pPr lvl="1"/>
            <a:r>
              <a:rPr lang="fr-CA" smtClean="0"/>
              <a:t>Impossible d'envoyer un message à un destinataire précis</a:t>
            </a:r>
          </a:p>
          <a:p>
            <a:pPr lvl="1"/>
            <a:r>
              <a:rPr lang="fr-CA" smtClean="0"/>
              <a:t>La portée physique fait tout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Frédéric Bergeron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32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897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Cas d'étude: ciblage inversé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mtClean="0"/>
              <a:t>L'application utilisant BMP a plus de pouvoir</a:t>
            </a:r>
          </a:p>
          <a:p>
            <a:pPr lvl="1"/>
            <a:r>
              <a:rPr lang="fr-CA" smtClean="0"/>
              <a:t>Elle a accès aux informations de distances</a:t>
            </a:r>
          </a:p>
          <a:p>
            <a:pPr lvl="1"/>
            <a:endParaRPr lang="fr-CA"/>
          </a:p>
          <a:p>
            <a:r>
              <a:rPr lang="fr-CA" smtClean="0"/>
              <a:t>L'application peut cibler des objets sur leur distance à un autre objet</a:t>
            </a:r>
          </a:p>
          <a:p>
            <a:pPr lvl="1"/>
            <a:r>
              <a:rPr lang="fr-CA" smtClean="0"/>
              <a:t>Ne permet toujours pas de cibler un objet précis</a:t>
            </a:r>
          </a:p>
          <a:p>
            <a:pPr lvl="1"/>
            <a:r>
              <a:rPr lang="fr-CA" smtClean="0"/>
              <a:t>Permet de cibler un ensemble d'objets sans les connaître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/>
              <a:t>Frédéric Bergeron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33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680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Un nouveau protocole de communication</a:t>
            </a:r>
          </a:p>
          <a:p>
            <a:pPr lvl="1"/>
            <a:r>
              <a:rPr lang="fr-CA"/>
              <a:t>Donne le pouvoir à l'émetteur</a:t>
            </a:r>
          </a:p>
          <a:p>
            <a:pPr lvl="1"/>
            <a:r>
              <a:rPr lang="fr-CA"/>
              <a:t>Données éphémères</a:t>
            </a:r>
          </a:p>
          <a:p>
            <a:pPr lvl="1"/>
            <a:r>
              <a:rPr lang="fr-CA"/>
              <a:t>Diffuser de l'information d'intérêt général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34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796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 nouveau protocole de communication</a:t>
            </a:r>
          </a:p>
          <a:p>
            <a:pPr marL="457200" lvl="1" indent="0">
              <a:buNone/>
            </a:pPr>
            <a:endParaRPr lang="fr-CA" dirty="0"/>
          </a:p>
          <a:p>
            <a:r>
              <a:rPr lang="fr-CA" dirty="0"/>
              <a:t>Ouvre des nouvelles possibilités</a:t>
            </a:r>
          </a:p>
          <a:p>
            <a:pPr lvl="1"/>
            <a:r>
              <a:rPr lang="fr-CA" dirty="0"/>
              <a:t>Nouveaux modèles de propagation de données</a:t>
            </a:r>
          </a:p>
          <a:p>
            <a:pPr lvl="1"/>
            <a:r>
              <a:rPr lang="fr-CA" dirty="0"/>
              <a:t>Nouveaux algorithmes d'agrégation, d'analyse et de prédictions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35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632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Questions!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36</a:t>
            </a:fld>
            <a:endParaRPr lang="fr-CA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1746503"/>
            <a:ext cx="3764661" cy="376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30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Que sont-ils?</a:t>
            </a:r>
          </a:p>
          <a:p>
            <a:endParaRPr lang="fr-CA" dirty="0"/>
          </a:p>
          <a:p>
            <a:pPr lvl="1"/>
            <a:r>
              <a:rPr lang="fr-CA" dirty="0"/>
              <a:t>Des objets capables de communiquer</a:t>
            </a:r>
          </a:p>
          <a:p>
            <a:pPr lvl="1"/>
            <a:r>
              <a:rPr lang="fr-CA" dirty="0"/>
              <a:t>Des objets disposant de capteurs</a:t>
            </a:r>
          </a:p>
          <a:p>
            <a:pPr lvl="1"/>
            <a:r>
              <a:rPr lang="fr-CA" dirty="0"/>
              <a:t>Des ordinateurs de très faible capacité</a:t>
            </a:r>
          </a:p>
          <a:p>
            <a:pPr lvl="2"/>
            <a:r>
              <a:rPr lang="fr-CA" dirty="0"/>
              <a:t>ex: Arduino </a:t>
            </a:r>
            <a:r>
              <a:rPr lang="fr-CA" dirty="0" err="1"/>
              <a:t>Uno</a:t>
            </a:r>
            <a:r>
              <a:rPr lang="fr-CA" dirty="0"/>
              <a:t>, 32ko mémoire vive, pas de disque dur, cadence 16MHz</a:t>
            </a:r>
          </a:p>
          <a:p>
            <a:pPr lvl="1"/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4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401" y="2591390"/>
            <a:ext cx="1619048" cy="161904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6096" y="2096748"/>
            <a:ext cx="1830168" cy="260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9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Que sont-ils?</a:t>
            </a:r>
          </a:p>
          <a:p>
            <a:r>
              <a:rPr lang="fr-CA" dirty="0"/>
              <a:t>Que font-ils?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Collectent et diffusent l'information collectée par </a:t>
            </a:r>
            <a:r>
              <a:rPr lang="fr-CA"/>
              <a:t>leurs </a:t>
            </a:r>
            <a:r>
              <a:rPr lang="fr-CA" smtClean="0"/>
              <a:t>capteurs</a:t>
            </a:r>
          </a:p>
          <a:p>
            <a:pPr lvl="1"/>
            <a:r>
              <a:rPr lang="fr-CA" smtClean="0"/>
              <a:t>Modifient leur environnement via des effecteurs</a:t>
            </a:r>
            <a:endParaRPr lang="fr-CA" dirty="0"/>
          </a:p>
          <a:p>
            <a:pPr lvl="1"/>
            <a:r>
              <a:rPr lang="fr-CA" dirty="0"/>
              <a:t>Relayent l'information transmise par d'autres objets</a:t>
            </a:r>
          </a:p>
          <a:p>
            <a:pPr lvl="1"/>
            <a:r>
              <a:rPr lang="fr-CA" dirty="0"/>
              <a:t>Présentent une certaine intelligence</a:t>
            </a:r>
          </a:p>
          <a:p>
            <a:endParaRPr lang="fr-CA" dirty="0"/>
          </a:p>
          <a:p>
            <a:pPr lvl="1"/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5</a:t>
            </a:fld>
            <a:endParaRPr lang="fr-CA"/>
          </a:p>
        </p:txBody>
      </p:sp>
      <p:pic>
        <p:nvPicPr>
          <p:cNvPr id="6" name="Picture 4" descr="Image result for internet of things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537" y="0"/>
            <a:ext cx="6276744" cy="329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56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sont-ils?</a:t>
            </a:r>
          </a:p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font-ils?</a:t>
            </a:r>
          </a:p>
          <a:p>
            <a:r>
              <a:rPr lang="fr-CA"/>
              <a:t>Où sont-ils?</a:t>
            </a:r>
          </a:p>
          <a:p>
            <a:endParaRPr lang="fr-CA"/>
          </a:p>
          <a:p>
            <a:pPr lvl="1"/>
            <a:r>
              <a:rPr lang="fr-CA"/>
              <a:t>À la </a:t>
            </a:r>
            <a:r>
              <a:rPr lang="fr-CA" smtClean="0"/>
              <a:t>maison</a:t>
            </a:r>
          </a:p>
          <a:p>
            <a:pPr lvl="1"/>
            <a:r>
              <a:rPr lang="fr-CA" smtClean="0"/>
              <a:t>En </a:t>
            </a:r>
            <a:r>
              <a:rPr lang="fr-CA" smtClean="0"/>
              <a:t>santé</a:t>
            </a:r>
            <a:endParaRPr lang="fr-CA"/>
          </a:p>
          <a:p>
            <a:pPr lvl="1"/>
            <a:r>
              <a:rPr lang="fr-CA"/>
              <a:t>En entreprise </a:t>
            </a:r>
          </a:p>
          <a:p>
            <a:pPr marL="34290" indent="0">
              <a:buNone/>
            </a:pP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180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sont-ils?</a:t>
            </a:r>
          </a:p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font-ils?</a:t>
            </a:r>
          </a:p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Où sont-ils?</a:t>
            </a:r>
          </a:p>
          <a:p>
            <a:pPr marL="0" indent="0">
              <a:buNone/>
            </a:pPr>
            <a:endParaRPr lang="fr-CA"/>
          </a:p>
          <a:p>
            <a:r>
              <a:rPr lang="fr-CA"/>
              <a:t>Où seront-ils?</a:t>
            </a:r>
          </a:p>
          <a:p>
            <a:endParaRPr lang="fr-CA"/>
          </a:p>
          <a:p>
            <a:pPr lvl="1"/>
            <a:r>
              <a:rPr lang="fr-CA"/>
              <a:t>Partout où ils ne sont pas déjà!</a:t>
            </a:r>
          </a:p>
          <a:p>
            <a:pPr lvl="1"/>
            <a:r>
              <a:rPr lang="fr-CA"/>
              <a:t>Possiblement le secteur qui connaîtra la plus grande croissance en informatique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285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Principes </a:t>
            </a:r>
            <a:r>
              <a:rPr lang="fr-CA" smtClean="0"/>
              <a:t>généraux</a:t>
            </a:r>
            <a:endParaRPr lang="fr-CA"/>
          </a:p>
          <a:p>
            <a:endParaRPr lang="fr-CA"/>
          </a:p>
          <a:p>
            <a:r>
              <a:rPr lang="fr-CA" smtClean="0"/>
              <a:t>Les protocoles sont répartis par couche logique</a:t>
            </a:r>
          </a:p>
          <a:p>
            <a:r>
              <a:rPr lang="fr-CA" smtClean="0"/>
              <a:t>Il y a plusieurs choix de protocole à chaque couche</a:t>
            </a:r>
          </a:p>
          <a:p>
            <a:r>
              <a:rPr lang="fr-CA" smtClean="0"/>
              <a:t>Certains protocoles ne respectent pas exactement ces couches</a:t>
            </a:r>
          </a:p>
          <a:p>
            <a:pPr lvl="1"/>
            <a:r>
              <a:rPr lang="fr-CA" smtClean="0"/>
              <a:t>C'est le model OSI théorique, pas pratique</a:t>
            </a:r>
            <a:endParaRPr lang="fr-CA"/>
          </a:p>
          <a:p>
            <a:r>
              <a:rPr lang="fr-CA" smtClean="0"/>
              <a:t>Souvent, une technologie vient avec une pile prédéterminée</a:t>
            </a:r>
          </a:p>
          <a:p>
            <a:pPr lvl="1"/>
            <a:r>
              <a:rPr lang="fr-CA" smtClean="0"/>
              <a:t>Bluetooth, Z-wave, Zigbee, LoraWan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8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5012" y="1270000"/>
            <a:ext cx="2695575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63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Principes généraux</a:t>
            </a:r>
          </a:p>
          <a:p>
            <a:endParaRPr lang="fr-CA"/>
          </a:p>
          <a:p>
            <a:pPr lvl="1"/>
            <a:r>
              <a:rPr lang="fr-CA"/>
              <a:t>Chaque message a un en-tête</a:t>
            </a:r>
          </a:p>
          <a:p>
            <a:pPr lvl="2"/>
            <a:r>
              <a:rPr lang="fr-CA"/>
              <a:t>Propre à chaque protocole</a:t>
            </a:r>
          </a:p>
          <a:p>
            <a:pPr lvl="2"/>
            <a:r>
              <a:rPr lang="fr-CA"/>
              <a:t>Contient l'information nécessaire au fonctionnement du protocole</a:t>
            </a:r>
          </a:p>
          <a:p>
            <a:pPr lvl="2"/>
            <a:r>
              <a:rPr lang="fr-CA"/>
              <a:t>Contient une </a:t>
            </a:r>
            <a:r>
              <a:rPr lang="fr-CA" b="1">
                <a:solidFill>
                  <a:schemeClr val="accent5"/>
                </a:solidFill>
              </a:rPr>
              <a:t>adresse de destination</a:t>
            </a:r>
          </a:p>
          <a:p>
            <a:pPr lvl="2"/>
            <a:r>
              <a:rPr lang="fr-CA"/>
              <a:t>Décrit parfois aussi le message (ou comment l'interpréter)</a:t>
            </a:r>
          </a:p>
          <a:p>
            <a:pPr lvl="2"/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9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928" y="1270000"/>
            <a:ext cx="5979469" cy="224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47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2959</TotalTime>
  <Words>1263</Words>
  <Application>Microsoft Office PowerPoint</Application>
  <PresentationFormat>Grand écran</PresentationFormat>
  <Paragraphs>334</Paragraphs>
  <Slides>36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2" baseType="lpstr">
      <vt:lpstr>Arial</vt:lpstr>
      <vt:lpstr>Calibri</vt:lpstr>
      <vt:lpstr>Trebuchet MS</vt:lpstr>
      <vt:lpstr>Wingdings</vt:lpstr>
      <vt:lpstr>Wingdings 3</vt:lpstr>
      <vt:lpstr>Facette</vt:lpstr>
      <vt:lpstr>Communication entre objets intelligents</vt:lpstr>
      <vt:lpstr>Plan de la présentation</vt:lpstr>
      <vt:lpstr>Les objets connectés</vt:lpstr>
      <vt:lpstr>Les objets connectés</vt:lpstr>
      <vt:lpstr>Les objets connectés</vt:lpstr>
      <vt:lpstr>Les objets connectés</vt:lpstr>
      <vt:lpstr>Les objets connectés</vt:lpstr>
      <vt:lpstr>La communication</vt:lpstr>
      <vt:lpstr>La communication</vt:lpstr>
      <vt:lpstr>La communication</vt:lpstr>
      <vt:lpstr>La communication</vt:lpstr>
      <vt:lpstr>La communication</vt:lpstr>
      <vt:lpstr>La communication</vt:lpstr>
      <vt:lpstr>D'autres formes de communication</vt:lpstr>
      <vt:lpstr>D'autres formes de communication</vt:lpstr>
      <vt:lpstr>Une nouvelle forme de communication</vt:lpstr>
      <vt:lpstr>Une nouvelle forme de communication</vt:lpstr>
      <vt:lpstr>Une nouvelle forme de communication</vt:lpstr>
      <vt:lpstr>BMP – Portée physique</vt:lpstr>
      <vt:lpstr>BMP – Portée physique</vt:lpstr>
      <vt:lpstr>BMP – Portée temporelle</vt:lpstr>
      <vt:lpstr>BMP – Portée temporelle</vt:lpstr>
      <vt:lpstr>BMP – Propagation </vt:lpstr>
      <vt:lpstr>BMP – Propagation </vt:lpstr>
      <vt:lpstr>BMP – Propagation </vt:lpstr>
      <vt:lpstr>Applications</vt:lpstr>
      <vt:lpstr>Applications</vt:lpstr>
      <vt:lpstr>Informatique autonome</vt:lpstr>
      <vt:lpstr>Cas d'étude: Intersection intelligente</vt:lpstr>
      <vt:lpstr>Cas d'étude: Intersection intelligente</vt:lpstr>
      <vt:lpstr>Cas d'étude: Intersection intelligente</vt:lpstr>
      <vt:lpstr>Cas d'étude: ciblage inversé</vt:lpstr>
      <vt:lpstr>Cas d'étude: ciblage inversé</vt:lpstr>
      <vt:lpstr>Conclusion</vt:lpstr>
      <vt:lpstr>Conclusion</vt:lpstr>
      <vt:lpstr>Questions!</vt:lpstr>
    </vt:vector>
  </TitlesOfParts>
  <Company>Université de Sherbrooke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entre objets intelligents</dc:title>
  <dc:creator>Frédéric Bergeron</dc:creator>
  <cp:lastModifiedBy>Frédéric Bergeron</cp:lastModifiedBy>
  <cp:revision>39</cp:revision>
  <dcterms:created xsi:type="dcterms:W3CDTF">2019-11-04T20:39:24Z</dcterms:created>
  <dcterms:modified xsi:type="dcterms:W3CDTF">2019-11-27T17:06:45Z</dcterms:modified>
</cp:coreProperties>
</file>